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0" d="100"/>
          <a:sy n="80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FBB0A-624F-474A-9A82-022D874A71E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4C104EF-13DE-4F57-9272-DDA97FAA755C}">
      <dgm:prSet phldrT="[Texto]"/>
      <dgm:spPr/>
      <dgm:t>
        <a:bodyPr/>
        <a:lstStyle/>
        <a:p>
          <a:r>
            <a:rPr lang="es-ES" dirty="0" smtClean="0"/>
            <a:t>Concepto </a:t>
          </a:r>
          <a:endParaRPr lang="es-ES" dirty="0"/>
        </a:p>
      </dgm:t>
    </dgm:pt>
    <dgm:pt modelId="{6EF4B15D-CA23-4BBD-9C31-2A42F1A52FA0}" type="parTrans" cxnId="{2B9204B0-A236-494E-AB6E-3E25633F98F8}">
      <dgm:prSet/>
      <dgm:spPr/>
      <dgm:t>
        <a:bodyPr/>
        <a:lstStyle/>
        <a:p>
          <a:endParaRPr lang="es-ES"/>
        </a:p>
      </dgm:t>
    </dgm:pt>
    <dgm:pt modelId="{E510C8B2-0F1C-4432-B232-2527FC9189B3}" type="sibTrans" cxnId="{2B9204B0-A236-494E-AB6E-3E25633F98F8}">
      <dgm:prSet/>
      <dgm:spPr/>
      <dgm:t>
        <a:bodyPr/>
        <a:lstStyle/>
        <a:p>
          <a:endParaRPr lang="es-ES"/>
        </a:p>
      </dgm:t>
    </dgm:pt>
    <dgm:pt modelId="{7C0C9680-A602-47AB-9ED8-1B298307FF14}">
      <dgm:prSet/>
      <dgm:spPr/>
      <dgm:t>
        <a:bodyPr/>
        <a:lstStyle/>
        <a:p>
          <a:r>
            <a:rPr lang="es-ES" dirty="0" smtClean="0"/>
            <a:t>Causas </a:t>
          </a:r>
          <a:endParaRPr lang="es-ES" dirty="0"/>
        </a:p>
      </dgm:t>
    </dgm:pt>
    <dgm:pt modelId="{9EC69F6E-A99B-4211-AA1E-79205FE02666}" type="parTrans" cxnId="{D86ED922-2A30-40CC-B6A4-BA27EAC4D31B}">
      <dgm:prSet/>
      <dgm:spPr/>
      <dgm:t>
        <a:bodyPr/>
        <a:lstStyle/>
        <a:p>
          <a:endParaRPr lang="es-ES"/>
        </a:p>
      </dgm:t>
    </dgm:pt>
    <dgm:pt modelId="{97F629C8-2D73-46B2-8C35-CB96D5515760}" type="sibTrans" cxnId="{D86ED922-2A30-40CC-B6A4-BA27EAC4D31B}">
      <dgm:prSet/>
      <dgm:spPr/>
      <dgm:t>
        <a:bodyPr/>
        <a:lstStyle/>
        <a:p>
          <a:endParaRPr lang="es-ES"/>
        </a:p>
      </dgm:t>
    </dgm:pt>
    <dgm:pt modelId="{D9F6B6B6-024A-4E1D-9252-05F4C5FD4769}">
      <dgm:prSet/>
      <dgm:spPr/>
      <dgm:t>
        <a:bodyPr/>
        <a:lstStyle/>
        <a:p>
          <a:r>
            <a:rPr lang="es-ES" dirty="0" smtClean="0"/>
            <a:t>Consecuencias</a:t>
          </a:r>
          <a:endParaRPr lang="es-ES" dirty="0"/>
        </a:p>
      </dgm:t>
    </dgm:pt>
    <dgm:pt modelId="{4BDE9E00-4F6B-42F4-B779-632280558D8F}" type="parTrans" cxnId="{1E1D0459-F41C-4537-B9C1-9037038FF21A}">
      <dgm:prSet/>
      <dgm:spPr/>
      <dgm:t>
        <a:bodyPr/>
        <a:lstStyle/>
        <a:p>
          <a:endParaRPr lang="es-ES"/>
        </a:p>
      </dgm:t>
    </dgm:pt>
    <dgm:pt modelId="{5B50C218-CD5E-40C7-9EE8-EB23ED3941A4}" type="sibTrans" cxnId="{1E1D0459-F41C-4537-B9C1-9037038FF21A}">
      <dgm:prSet/>
      <dgm:spPr/>
      <dgm:t>
        <a:bodyPr/>
        <a:lstStyle/>
        <a:p>
          <a:endParaRPr lang="es-ES"/>
        </a:p>
      </dgm:t>
    </dgm:pt>
    <dgm:pt modelId="{14CC1F8A-27DC-4FFF-B976-7B0788D94703}">
      <dgm:prSet/>
      <dgm:spPr/>
      <dgm:t>
        <a:bodyPr/>
        <a:lstStyle/>
        <a:p>
          <a:r>
            <a:rPr lang="es-ES" dirty="0" smtClean="0"/>
            <a:t>Formas o tipos</a:t>
          </a:r>
          <a:endParaRPr lang="es-ES" dirty="0"/>
        </a:p>
      </dgm:t>
    </dgm:pt>
    <dgm:pt modelId="{0A4072F5-5D45-4AF8-B098-213D624B75E1}" type="parTrans" cxnId="{ED76D351-64FB-49EE-ACF0-1CBE0FF8C2EC}">
      <dgm:prSet/>
      <dgm:spPr/>
      <dgm:t>
        <a:bodyPr/>
        <a:lstStyle/>
        <a:p>
          <a:endParaRPr lang="es-ES"/>
        </a:p>
      </dgm:t>
    </dgm:pt>
    <dgm:pt modelId="{F5E4B43A-66E0-4C9D-A125-3290BFABA6AA}" type="sibTrans" cxnId="{ED76D351-64FB-49EE-ACF0-1CBE0FF8C2EC}">
      <dgm:prSet/>
      <dgm:spPr/>
      <dgm:t>
        <a:bodyPr/>
        <a:lstStyle/>
        <a:p>
          <a:endParaRPr lang="es-ES"/>
        </a:p>
      </dgm:t>
    </dgm:pt>
    <dgm:pt modelId="{5E24E588-1D61-42F8-BEE4-8409BF6E93AE}">
      <dgm:prSet/>
      <dgm:spPr/>
      <dgm:t>
        <a:bodyPr/>
        <a:lstStyle/>
        <a:p>
          <a:r>
            <a:rPr lang="es-ES" dirty="0" smtClean="0"/>
            <a:t>Acciones contra este tipo de acoso a nivel personal </a:t>
          </a:r>
          <a:endParaRPr lang="es-ES" dirty="0"/>
        </a:p>
      </dgm:t>
    </dgm:pt>
    <dgm:pt modelId="{57B9B0C2-8961-435A-8F0D-1F2CAAFCF991}" type="parTrans" cxnId="{3FE7AC9B-5DD9-4D73-A755-F68D214EB213}">
      <dgm:prSet/>
      <dgm:spPr/>
      <dgm:t>
        <a:bodyPr/>
        <a:lstStyle/>
        <a:p>
          <a:endParaRPr lang="es-ES"/>
        </a:p>
      </dgm:t>
    </dgm:pt>
    <dgm:pt modelId="{9F420E4D-74BD-43E0-B6BD-E845B3D66C39}" type="sibTrans" cxnId="{3FE7AC9B-5DD9-4D73-A755-F68D214EB213}">
      <dgm:prSet/>
      <dgm:spPr/>
      <dgm:t>
        <a:bodyPr/>
        <a:lstStyle/>
        <a:p>
          <a:endParaRPr lang="es-ES"/>
        </a:p>
      </dgm:t>
    </dgm:pt>
    <dgm:pt modelId="{DD5A19B7-89FF-4E54-94A3-36362A0607A2}">
      <dgm:prSet/>
      <dgm:spPr/>
      <dgm:t>
        <a:bodyPr/>
        <a:lstStyle/>
        <a:p>
          <a:r>
            <a:rPr lang="es-ES" dirty="0" smtClean="0"/>
            <a:t>Acciones contra este tipo de acoso a nivel comunitario</a:t>
          </a:r>
          <a:endParaRPr lang="es-ES" dirty="0"/>
        </a:p>
      </dgm:t>
    </dgm:pt>
    <dgm:pt modelId="{14F6FAE6-F3BC-4480-AB36-E46AA243BEF7}" type="parTrans" cxnId="{5D6BCDF1-6ACB-4A37-9F12-C53306D0F0AA}">
      <dgm:prSet/>
      <dgm:spPr/>
      <dgm:t>
        <a:bodyPr/>
        <a:lstStyle/>
        <a:p>
          <a:endParaRPr lang="es-ES"/>
        </a:p>
      </dgm:t>
    </dgm:pt>
    <dgm:pt modelId="{7E333DE5-E3BE-4027-9D58-0416D108EE3C}" type="sibTrans" cxnId="{5D6BCDF1-6ACB-4A37-9F12-C53306D0F0AA}">
      <dgm:prSet/>
      <dgm:spPr/>
      <dgm:t>
        <a:bodyPr/>
        <a:lstStyle/>
        <a:p>
          <a:endParaRPr lang="es-ES"/>
        </a:p>
      </dgm:t>
    </dgm:pt>
    <dgm:pt modelId="{44647C49-FB6C-4ED0-9A75-38A4B747F14D}" type="pres">
      <dgm:prSet presAssocID="{4E3FBB0A-624F-474A-9A82-022D874A71E6}" presName="linear" presStyleCnt="0">
        <dgm:presLayoutVars>
          <dgm:animLvl val="lvl"/>
          <dgm:resizeHandles val="exact"/>
        </dgm:presLayoutVars>
      </dgm:prSet>
      <dgm:spPr/>
    </dgm:pt>
    <dgm:pt modelId="{2336475F-2138-4865-B12B-A9C4E243E2CD}" type="pres">
      <dgm:prSet presAssocID="{A4C104EF-13DE-4F57-9272-DDA97FAA755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669634-A080-4EF6-B2CD-C42BA6B00EDF}" type="pres">
      <dgm:prSet presAssocID="{E510C8B2-0F1C-4432-B232-2527FC9189B3}" presName="spacer" presStyleCnt="0"/>
      <dgm:spPr/>
    </dgm:pt>
    <dgm:pt modelId="{4434358B-9A55-46BE-AF6A-D567B87FF2BF}" type="pres">
      <dgm:prSet presAssocID="{7C0C9680-A602-47AB-9ED8-1B298307FF1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998439-7272-4494-B1FD-6D068CB3F3C1}" type="pres">
      <dgm:prSet presAssocID="{97F629C8-2D73-46B2-8C35-CB96D5515760}" presName="spacer" presStyleCnt="0"/>
      <dgm:spPr/>
    </dgm:pt>
    <dgm:pt modelId="{F73334CA-6598-4144-A9F8-74281F25C90D}" type="pres">
      <dgm:prSet presAssocID="{D9F6B6B6-024A-4E1D-9252-05F4C5FD476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72B68A-8457-4B1C-8815-EB461FC2B4BE}" type="pres">
      <dgm:prSet presAssocID="{5B50C218-CD5E-40C7-9EE8-EB23ED3941A4}" presName="spacer" presStyleCnt="0"/>
      <dgm:spPr/>
    </dgm:pt>
    <dgm:pt modelId="{CBA3771C-0CF7-453D-A12F-8E82851983EC}" type="pres">
      <dgm:prSet presAssocID="{14CC1F8A-27DC-4FFF-B976-7B0788D9470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C5F10-02E3-4EFA-B76C-E392628A31E9}" type="pres">
      <dgm:prSet presAssocID="{F5E4B43A-66E0-4C9D-A125-3290BFABA6AA}" presName="spacer" presStyleCnt="0"/>
      <dgm:spPr/>
    </dgm:pt>
    <dgm:pt modelId="{97FD8E42-2087-41DD-BFBB-658B55CAB8DB}" type="pres">
      <dgm:prSet presAssocID="{5E24E588-1D61-42F8-BEE4-8409BF6E93A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CBC376-2987-49C3-8D02-4933840E6228}" type="pres">
      <dgm:prSet presAssocID="{9F420E4D-74BD-43E0-B6BD-E845B3D66C39}" presName="spacer" presStyleCnt="0"/>
      <dgm:spPr/>
    </dgm:pt>
    <dgm:pt modelId="{DC303FE3-532C-4664-AA8C-5378F84D00EC}" type="pres">
      <dgm:prSet presAssocID="{DD5A19B7-89FF-4E54-94A3-36362A0607A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6ED922-2A30-40CC-B6A4-BA27EAC4D31B}" srcId="{4E3FBB0A-624F-474A-9A82-022D874A71E6}" destId="{7C0C9680-A602-47AB-9ED8-1B298307FF14}" srcOrd="1" destOrd="0" parTransId="{9EC69F6E-A99B-4211-AA1E-79205FE02666}" sibTransId="{97F629C8-2D73-46B2-8C35-CB96D5515760}"/>
    <dgm:cxn modelId="{1E1D0459-F41C-4537-B9C1-9037038FF21A}" srcId="{4E3FBB0A-624F-474A-9A82-022D874A71E6}" destId="{D9F6B6B6-024A-4E1D-9252-05F4C5FD4769}" srcOrd="2" destOrd="0" parTransId="{4BDE9E00-4F6B-42F4-B779-632280558D8F}" sibTransId="{5B50C218-CD5E-40C7-9EE8-EB23ED3941A4}"/>
    <dgm:cxn modelId="{F6F24DDD-8B51-49FB-BF0B-487AA8B5EF80}" type="presOf" srcId="{D9F6B6B6-024A-4E1D-9252-05F4C5FD4769}" destId="{F73334CA-6598-4144-A9F8-74281F25C90D}" srcOrd="0" destOrd="0" presId="urn:microsoft.com/office/officeart/2005/8/layout/vList2"/>
    <dgm:cxn modelId="{ED76D351-64FB-49EE-ACF0-1CBE0FF8C2EC}" srcId="{4E3FBB0A-624F-474A-9A82-022D874A71E6}" destId="{14CC1F8A-27DC-4FFF-B976-7B0788D94703}" srcOrd="3" destOrd="0" parTransId="{0A4072F5-5D45-4AF8-B098-213D624B75E1}" sibTransId="{F5E4B43A-66E0-4C9D-A125-3290BFABA6AA}"/>
    <dgm:cxn modelId="{2B9204B0-A236-494E-AB6E-3E25633F98F8}" srcId="{4E3FBB0A-624F-474A-9A82-022D874A71E6}" destId="{A4C104EF-13DE-4F57-9272-DDA97FAA755C}" srcOrd="0" destOrd="0" parTransId="{6EF4B15D-CA23-4BBD-9C31-2A42F1A52FA0}" sibTransId="{E510C8B2-0F1C-4432-B232-2527FC9189B3}"/>
    <dgm:cxn modelId="{3FE7AC9B-5DD9-4D73-A755-F68D214EB213}" srcId="{4E3FBB0A-624F-474A-9A82-022D874A71E6}" destId="{5E24E588-1D61-42F8-BEE4-8409BF6E93AE}" srcOrd="4" destOrd="0" parTransId="{57B9B0C2-8961-435A-8F0D-1F2CAAFCF991}" sibTransId="{9F420E4D-74BD-43E0-B6BD-E845B3D66C39}"/>
    <dgm:cxn modelId="{6776130C-1A22-443C-AAC6-7423AEFE788A}" type="presOf" srcId="{7C0C9680-A602-47AB-9ED8-1B298307FF14}" destId="{4434358B-9A55-46BE-AF6A-D567B87FF2BF}" srcOrd="0" destOrd="0" presId="urn:microsoft.com/office/officeart/2005/8/layout/vList2"/>
    <dgm:cxn modelId="{D8A6C314-BDAD-4849-BC31-043FDCA779A7}" type="presOf" srcId="{4E3FBB0A-624F-474A-9A82-022D874A71E6}" destId="{44647C49-FB6C-4ED0-9A75-38A4B747F14D}" srcOrd="0" destOrd="0" presId="urn:microsoft.com/office/officeart/2005/8/layout/vList2"/>
    <dgm:cxn modelId="{726D5B07-7535-43F3-9CF7-439F0090A81D}" type="presOf" srcId="{14CC1F8A-27DC-4FFF-B976-7B0788D94703}" destId="{CBA3771C-0CF7-453D-A12F-8E82851983EC}" srcOrd="0" destOrd="0" presId="urn:microsoft.com/office/officeart/2005/8/layout/vList2"/>
    <dgm:cxn modelId="{ADEC7D58-A93D-4E92-8E81-868CBFFBF775}" type="presOf" srcId="{DD5A19B7-89FF-4E54-94A3-36362A0607A2}" destId="{DC303FE3-532C-4664-AA8C-5378F84D00EC}" srcOrd="0" destOrd="0" presId="urn:microsoft.com/office/officeart/2005/8/layout/vList2"/>
    <dgm:cxn modelId="{56626018-0D88-4E02-B936-5C8181FE640A}" type="presOf" srcId="{5E24E588-1D61-42F8-BEE4-8409BF6E93AE}" destId="{97FD8E42-2087-41DD-BFBB-658B55CAB8DB}" srcOrd="0" destOrd="0" presId="urn:microsoft.com/office/officeart/2005/8/layout/vList2"/>
    <dgm:cxn modelId="{5D6BCDF1-6ACB-4A37-9F12-C53306D0F0AA}" srcId="{4E3FBB0A-624F-474A-9A82-022D874A71E6}" destId="{DD5A19B7-89FF-4E54-94A3-36362A0607A2}" srcOrd="5" destOrd="0" parTransId="{14F6FAE6-F3BC-4480-AB36-E46AA243BEF7}" sibTransId="{7E333DE5-E3BE-4027-9D58-0416D108EE3C}"/>
    <dgm:cxn modelId="{1FF147A8-3307-47E3-BB50-5E4F52D9C332}" type="presOf" srcId="{A4C104EF-13DE-4F57-9272-DDA97FAA755C}" destId="{2336475F-2138-4865-B12B-A9C4E243E2CD}" srcOrd="0" destOrd="0" presId="urn:microsoft.com/office/officeart/2005/8/layout/vList2"/>
    <dgm:cxn modelId="{2CA470BB-67B6-4760-9DD9-B219E4191EDA}" type="presParOf" srcId="{44647C49-FB6C-4ED0-9A75-38A4B747F14D}" destId="{2336475F-2138-4865-B12B-A9C4E243E2CD}" srcOrd="0" destOrd="0" presId="urn:microsoft.com/office/officeart/2005/8/layout/vList2"/>
    <dgm:cxn modelId="{6ACEB076-BE38-4BA7-BC06-7429F240E559}" type="presParOf" srcId="{44647C49-FB6C-4ED0-9A75-38A4B747F14D}" destId="{A8669634-A080-4EF6-B2CD-C42BA6B00EDF}" srcOrd="1" destOrd="0" presId="urn:microsoft.com/office/officeart/2005/8/layout/vList2"/>
    <dgm:cxn modelId="{99D74BD0-1F25-4452-AB70-173C55F28FBE}" type="presParOf" srcId="{44647C49-FB6C-4ED0-9A75-38A4B747F14D}" destId="{4434358B-9A55-46BE-AF6A-D567B87FF2BF}" srcOrd="2" destOrd="0" presId="urn:microsoft.com/office/officeart/2005/8/layout/vList2"/>
    <dgm:cxn modelId="{2BE479C3-5126-4369-96F5-1471AD85B049}" type="presParOf" srcId="{44647C49-FB6C-4ED0-9A75-38A4B747F14D}" destId="{BB998439-7272-4494-B1FD-6D068CB3F3C1}" srcOrd="3" destOrd="0" presId="urn:microsoft.com/office/officeart/2005/8/layout/vList2"/>
    <dgm:cxn modelId="{DDCDA19B-EEC7-46A2-8B42-80AF87F93AF3}" type="presParOf" srcId="{44647C49-FB6C-4ED0-9A75-38A4B747F14D}" destId="{F73334CA-6598-4144-A9F8-74281F25C90D}" srcOrd="4" destOrd="0" presId="urn:microsoft.com/office/officeart/2005/8/layout/vList2"/>
    <dgm:cxn modelId="{A675FA9B-67DD-4DEF-AE17-BD346446ED4B}" type="presParOf" srcId="{44647C49-FB6C-4ED0-9A75-38A4B747F14D}" destId="{7472B68A-8457-4B1C-8815-EB461FC2B4BE}" srcOrd="5" destOrd="0" presId="urn:microsoft.com/office/officeart/2005/8/layout/vList2"/>
    <dgm:cxn modelId="{AC831F6E-1D09-4106-B8C2-5E4F3C04D359}" type="presParOf" srcId="{44647C49-FB6C-4ED0-9A75-38A4B747F14D}" destId="{CBA3771C-0CF7-453D-A12F-8E82851983EC}" srcOrd="6" destOrd="0" presId="urn:microsoft.com/office/officeart/2005/8/layout/vList2"/>
    <dgm:cxn modelId="{900917EB-33EE-4B47-B392-7B785F57A826}" type="presParOf" srcId="{44647C49-FB6C-4ED0-9A75-38A4B747F14D}" destId="{935C5F10-02E3-4EFA-B76C-E392628A31E9}" srcOrd="7" destOrd="0" presId="urn:microsoft.com/office/officeart/2005/8/layout/vList2"/>
    <dgm:cxn modelId="{BD03D3A2-980E-4852-99D9-1AE782D3C402}" type="presParOf" srcId="{44647C49-FB6C-4ED0-9A75-38A4B747F14D}" destId="{97FD8E42-2087-41DD-BFBB-658B55CAB8DB}" srcOrd="8" destOrd="0" presId="urn:microsoft.com/office/officeart/2005/8/layout/vList2"/>
    <dgm:cxn modelId="{184FDC80-CC69-41A1-851A-EB803D1023ED}" type="presParOf" srcId="{44647C49-FB6C-4ED0-9A75-38A4B747F14D}" destId="{E1CBC376-2987-49C3-8D02-4933840E6228}" srcOrd="9" destOrd="0" presId="urn:microsoft.com/office/officeart/2005/8/layout/vList2"/>
    <dgm:cxn modelId="{2B6082D8-DF2F-4779-92D5-F0D7F1F22376}" type="presParOf" srcId="{44647C49-FB6C-4ED0-9A75-38A4B747F14D}" destId="{DC303FE3-532C-4664-AA8C-5378F84D00E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6475F-2138-4865-B12B-A9C4E243E2CD}">
      <dsp:nvSpPr>
        <dsp:cNvPr id="0" name=""/>
        <dsp:cNvSpPr/>
      </dsp:nvSpPr>
      <dsp:spPr>
        <a:xfrm>
          <a:off x="0" y="59674"/>
          <a:ext cx="2876884" cy="4369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Concepto </a:t>
          </a:r>
          <a:endParaRPr lang="es-ES" sz="1100" kern="1200" dirty="0"/>
        </a:p>
      </dsp:txBody>
      <dsp:txXfrm>
        <a:off x="21331" y="81005"/>
        <a:ext cx="2834222" cy="394314"/>
      </dsp:txXfrm>
    </dsp:sp>
    <dsp:sp modelId="{4434358B-9A55-46BE-AF6A-D567B87FF2BF}">
      <dsp:nvSpPr>
        <dsp:cNvPr id="0" name=""/>
        <dsp:cNvSpPr/>
      </dsp:nvSpPr>
      <dsp:spPr>
        <a:xfrm>
          <a:off x="0" y="528331"/>
          <a:ext cx="2876884" cy="436976"/>
        </a:xfrm>
        <a:prstGeom prst="roundRect">
          <a:avLst/>
        </a:prstGeom>
        <a:gradFill rotWithShape="0">
          <a:gsLst>
            <a:gs pos="0">
              <a:schemeClr val="accent4">
                <a:hueOff val="2765712"/>
                <a:satOff val="788"/>
                <a:lumOff val="2274"/>
                <a:alphaOff val="0"/>
                <a:tint val="64000"/>
                <a:lumMod val="118000"/>
              </a:schemeClr>
            </a:gs>
            <a:gs pos="100000">
              <a:schemeClr val="accent4">
                <a:hueOff val="2765712"/>
                <a:satOff val="788"/>
                <a:lumOff val="227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Causas </a:t>
          </a:r>
          <a:endParaRPr lang="es-ES" sz="1100" kern="1200" dirty="0"/>
        </a:p>
      </dsp:txBody>
      <dsp:txXfrm>
        <a:off x="21331" y="549662"/>
        <a:ext cx="2834222" cy="394314"/>
      </dsp:txXfrm>
    </dsp:sp>
    <dsp:sp modelId="{F73334CA-6598-4144-A9F8-74281F25C90D}">
      <dsp:nvSpPr>
        <dsp:cNvPr id="0" name=""/>
        <dsp:cNvSpPr/>
      </dsp:nvSpPr>
      <dsp:spPr>
        <a:xfrm>
          <a:off x="0" y="996988"/>
          <a:ext cx="2876884" cy="436976"/>
        </a:xfrm>
        <a:prstGeom prst="roundRect">
          <a:avLst/>
        </a:prstGeom>
        <a:gradFill rotWithShape="0">
          <a:gsLst>
            <a:gs pos="0">
              <a:schemeClr val="accent4">
                <a:hueOff val="5531423"/>
                <a:satOff val="1576"/>
                <a:lumOff val="4549"/>
                <a:alphaOff val="0"/>
                <a:tint val="64000"/>
                <a:lumMod val="118000"/>
              </a:schemeClr>
            </a:gs>
            <a:gs pos="100000">
              <a:schemeClr val="accent4">
                <a:hueOff val="5531423"/>
                <a:satOff val="1576"/>
                <a:lumOff val="4549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Consecuencias</a:t>
          </a:r>
          <a:endParaRPr lang="es-ES" sz="1100" kern="1200" dirty="0"/>
        </a:p>
      </dsp:txBody>
      <dsp:txXfrm>
        <a:off x="21331" y="1018319"/>
        <a:ext cx="2834222" cy="394314"/>
      </dsp:txXfrm>
    </dsp:sp>
    <dsp:sp modelId="{CBA3771C-0CF7-453D-A12F-8E82851983EC}">
      <dsp:nvSpPr>
        <dsp:cNvPr id="0" name=""/>
        <dsp:cNvSpPr/>
      </dsp:nvSpPr>
      <dsp:spPr>
        <a:xfrm>
          <a:off x="0" y="1465645"/>
          <a:ext cx="2876884" cy="436976"/>
        </a:xfrm>
        <a:prstGeom prst="roundRect">
          <a:avLst/>
        </a:prstGeom>
        <a:gradFill rotWithShape="0">
          <a:gsLst>
            <a:gs pos="0">
              <a:schemeClr val="accent4">
                <a:hueOff val="8297135"/>
                <a:satOff val="2365"/>
                <a:lumOff val="6823"/>
                <a:alphaOff val="0"/>
                <a:tint val="64000"/>
                <a:lumMod val="118000"/>
              </a:schemeClr>
            </a:gs>
            <a:gs pos="100000">
              <a:schemeClr val="accent4">
                <a:hueOff val="8297135"/>
                <a:satOff val="2365"/>
                <a:lumOff val="682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Formas o tipos</a:t>
          </a:r>
          <a:endParaRPr lang="es-ES" sz="1100" kern="1200" dirty="0"/>
        </a:p>
      </dsp:txBody>
      <dsp:txXfrm>
        <a:off x="21331" y="1486976"/>
        <a:ext cx="2834222" cy="394314"/>
      </dsp:txXfrm>
    </dsp:sp>
    <dsp:sp modelId="{97FD8E42-2087-41DD-BFBB-658B55CAB8DB}">
      <dsp:nvSpPr>
        <dsp:cNvPr id="0" name=""/>
        <dsp:cNvSpPr/>
      </dsp:nvSpPr>
      <dsp:spPr>
        <a:xfrm>
          <a:off x="0" y="1934301"/>
          <a:ext cx="2876884" cy="436976"/>
        </a:xfrm>
        <a:prstGeom prst="roundRect">
          <a:avLst/>
        </a:prstGeom>
        <a:gradFill rotWithShape="0">
          <a:gsLst>
            <a:gs pos="0">
              <a:schemeClr val="accent4">
                <a:hueOff val="11062846"/>
                <a:satOff val="3153"/>
                <a:lumOff val="9098"/>
                <a:alphaOff val="0"/>
                <a:tint val="64000"/>
                <a:lumMod val="118000"/>
              </a:schemeClr>
            </a:gs>
            <a:gs pos="100000">
              <a:schemeClr val="accent4">
                <a:hueOff val="11062846"/>
                <a:satOff val="3153"/>
                <a:lumOff val="909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Acciones contra este tipo de acoso a nivel personal </a:t>
          </a:r>
          <a:endParaRPr lang="es-ES" sz="1100" kern="1200" dirty="0"/>
        </a:p>
      </dsp:txBody>
      <dsp:txXfrm>
        <a:off x="21331" y="1955632"/>
        <a:ext cx="2834222" cy="394314"/>
      </dsp:txXfrm>
    </dsp:sp>
    <dsp:sp modelId="{DC303FE3-532C-4664-AA8C-5378F84D00EC}">
      <dsp:nvSpPr>
        <dsp:cNvPr id="0" name=""/>
        <dsp:cNvSpPr/>
      </dsp:nvSpPr>
      <dsp:spPr>
        <a:xfrm>
          <a:off x="0" y="2402958"/>
          <a:ext cx="2876884" cy="436976"/>
        </a:xfrm>
        <a:prstGeom prst="roundRect">
          <a:avLst/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64000"/>
                <a:lumMod val="118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Acciones contra este tipo de acoso a nivel comunitario</a:t>
          </a:r>
          <a:endParaRPr lang="es-ES" sz="1100" kern="1200" dirty="0"/>
        </a:p>
      </dsp:txBody>
      <dsp:txXfrm>
        <a:off x="21331" y="2424289"/>
        <a:ext cx="2834222" cy="394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637674"/>
            <a:ext cx="5390224" cy="2792170"/>
          </a:xfrm>
        </p:spPr>
        <p:txBody>
          <a:bodyPr/>
          <a:lstStyle/>
          <a:p>
            <a:r>
              <a:rPr lang="es-ES" sz="2800" b="1" dirty="0"/>
              <a:t>ESTRATEGIAS INSTITUCIONALES PARA LA FORMACIÓN ACERCA DEL ACOSO SEXUAL CALLEJERO EN ADOLESCENTES</a:t>
            </a:r>
            <a:endParaRPr lang="en-U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5390224" cy="861420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CURSO: “ESTRATEGIAS DE INCIDENCIA POLÍTICA EN TEMAS DE NIÑEZ”</a:t>
            </a:r>
            <a:endParaRPr lang="en-US" dirty="0"/>
          </a:p>
          <a:p>
            <a:r>
              <a:rPr lang="es-ES" dirty="0"/>
              <a:t>Nombre: Claudia Vanesa Zavala </a:t>
            </a:r>
            <a:r>
              <a:rPr lang="es-ES" dirty="0" err="1"/>
              <a:t>Jimenez</a:t>
            </a:r>
            <a:endParaRPr lang="en-US" dirty="0"/>
          </a:p>
          <a:p>
            <a:r>
              <a:rPr lang="es-ES" dirty="0"/>
              <a:t>Fecha: 24 de julio de 2022</a:t>
            </a:r>
            <a:endParaRPr lang="en-US" dirty="0"/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0459"/>
          <a:stretch/>
        </p:blipFill>
        <p:spPr>
          <a:xfrm>
            <a:off x="7041901" y="1359568"/>
            <a:ext cx="3815331" cy="42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500"/>
            <a:ext cx="7688257" cy="34163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Este proyecto involucra acciones </a:t>
            </a:r>
            <a:r>
              <a:rPr lang="es-ES" dirty="0" smtClean="0"/>
              <a:t>articuladas que </a:t>
            </a:r>
            <a:r>
              <a:rPr lang="es-ES" dirty="0"/>
              <a:t>se basan en tres pilares: campañas de sensibilización en redes sociales, prevención de actos de acoso callejero mediante talleres y formación en identificación y mecanismos de acción con respecto a este tipo de acoso. </a:t>
            </a:r>
            <a:endParaRPr lang="es-ES" dirty="0" smtClean="0"/>
          </a:p>
          <a:p>
            <a:pPr algn="just"/>
            <a:r>
              <a:rPr lang="es-ES" dirty="0" smtClean="0"/>
              <a:t>Para </a:t>
            </a:r>
            <a:r>
              <a:rPr lang="es-ES" dirty="0"/>
              <a:t>lograr estos objetivos, es importante el establecimiento de reuniones semanales que permitan la coordinación, la organización y seguimiento constante entre las instituciones. Asimismo, se requiere la intervención de profesionales </a:t>
            </a:r>
            <a:r>
              <a:rPr lang="es-ES" dirty="0" smtClean="0"/>
              <a:t>para </a:t>
            </a:r>
            <a:r>
              <a:rPr lang="es-ES" dirty="0"/>
              <a:t>la orientación y asesoramiento de los contenidos abordados. </a:t>
            </a:r>
            <a:endParaRPr lang="es-ES" dirty="0" smtClean="0"/>
          </a:p>
          <a:p>
            <a:pPr algn="just"/>
            <a:r>
              <a:rPr lang="es-ES" dirty="0"/>
              <a:t>e</a:t>
            </a:r>
            <a:r>
              <a:rPr lang="es-ES" dirty="0" smtClean="0"/>
              <a:t>ste </a:t>
            </a:r>
            <a:r>
              <a:rPr lang="es-ES" dirty="0"/>
              <a:t>proyecto tendrá una duración de cuatro meses que involucran el compromiso no solo de las instituciones involucradas sino también, los colegios y estudiantes que serán beneficiarios del proyecto.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521" y="308367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1319" y="2333767"/>
            <a:ext cx="6878472" cy="4203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De acuerdo a Quiroz y </a:t>
            </a:r>
            <a:r>
              <a:rPr lang="es-ES" dirty="0" err="1"/>
              <a:t>Gosalvez</a:t>
            </a:r>
            <a:r>
              <a:rPr lang="es-ES" dirty="0"/>
              <a:t> (2019):</a:t>
            </a:r>
            <a:endParaRPr lang="en-US" dirty="0"/>
          </a:p>
          <a:p>
            <a:pPr lvl="0" algn="just"/>
            <a:r>
              <a:rPr lang="es-ES" dirty="0"/>
              <a:t>En general, sucede por parte de desconocidos: “El 98% de las mujeres encuestadas indicaron que los hombres que acosaron fueron desconocidos, a diferencia del 2% que indicó que se trataba de vecinos que habían visto pero que no conocían” (p.56). </a:t>
            </a:r>
            <a:endParaRPr lang="en-US" dirty="0"/>
          </a:p>
          <a:p>
            <a:pPr lvl="0" algn="just"/>
            <a:r>
              <a:rPr lang="es-ES" dirty="0"/>
              <a:t>Las edades de 10 hasta los 19 años, se tienen un 89% de ocurrencia del acoso sexual callejero, teniendo una mayor cantidad entre los 14, 15 y 16 años (p.53). </a:t>
            </a:r>
            <a:endParaRPr lang="en-US" dirty="0"/>
          </a:p>
          <a:p>
            <a:pPr lvl="0" algn="just"/>
            <a:r>
              <a:rPr lang="es-ES" dirty="0"/>
              <a:t>Los lugares en los que ocurre existe “una predominancia del 54% en la calle, 17% en la plaza, 12% en el minibús, 5% cerca de casa, 1% en el taxi, y en otros espacios que no especificaron” (p.42).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928" y="3063875"/>
            <a:ext cx="3847461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2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CAUSAS Y CONSECUENCIAS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4437" y="2562447"/>
            <a:ext cx="7751135" cy="39765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CAUSAS: Medina </a:t>
            </a:r>
            <a:r>
              <a:rPr lang="es-ES" dirty="0"/>
              <a:t>y </a:t>
            </a:r>
            <a:r>
              <a:rPr lang="es-ES" dirty="0" err="1"/>
              <a:t>Zapana</a:t>
            </a:r>
            <a:r>
              <a:rPr lang="es-ES" dirty="0"/>
              <a:t> (2016) la violencia contra las mujeres un origen social y cultural, que llega a ser estructural y sistemático (p.63</a:t>
            </a:r>
            <a:r>
              <a:rPr lang="es-ES" dirty="0" smtClean="0"/>
              <a:t>).</a:t>
            </a:r>
          </a:p>
          <a:p>
            <a:pPr algn="just"/>
            <a:r>
              <a:rPr lang="es-ES" dirty="0" smtClean="0"/>
              <a:t>CONSECUENCIAS PSICOLÓGICAS: Según </a:t>
            </a:r>
            <a:r>
              <a:rPr lang="es-ES" dirty="0"/>
              <a:t>Quiroz y </a:t>
            </a:r>
            <a:r>
              <a:rPr lang="es-ES" dirty="0" err="1"/>
              <a:t>Gosalvez</a:t>
            </a:r>
            <a:r>
              <a:rPr lang="es-ES" dirty="0"/>
              <a:t> (2019) señalan entre los efectos está: el </a:t>
            </a:r>
            <a:r>
              <a:rPr lang="es-ES" dirty="0" smtClean="0"/>
              <a:t>silencio</a:t>
            </a:r>
            <a:r>
              <a:rPr lang="es-ES" dirty="0"/>
              <a:t>;</a:t>
            </a:r>
            <a:r>
              <a:rPr lang="es-ES" dirty="0" smtClean="0"/>
              <a:t> </a:t>
            </a:r>
            <a:r>
              <a:rPr lang="es-ES" dirty="0"/>
              <a:t>la </a:t>
            </a:r>
            <a:r>
              <a:rPr lang="es-ES" dirty="0" smtClean="0"/>
              <a:t>culpa; sentimientos </a:t>
            </a:r>
            <a:r>
              <a:rPr lang="es-ES" dirty="0"/>
              <a:t>encontrados </a:t>
            </a:r>
            <a:r>
              <a:rPr lang="es-ES" dirty="0" smtClean="0"/>
              <a:t>(miedo, confusión, culpa, rabia, inseguridad, asco, impotencia u otros); cambio </a:t>
            </a:r>
            <a:r>
              <a:rPr lang="es-ES" dirty="0"/>
              <a:t>de actitudes </a:t>
            </a:r>
            <a:r>
              <a:rPr lang="es-ES" dirty="0" smtClean="0"/>
              <a:t>(andar acompañada; cuidado </a:t>
            </a:r>
            <a:r>
              <a:rPr lang="es-ES" dirty="0"/>
              <a:t>de salir en determinadas </a:t>
            </a:r>
            <a:r>
              <a:rPr lang="es-ES" dirty="0" smtClean="0"/>
              <a:t>ocasiones). </a:t>
            </a:r>
          </a:p>
          <a:p>
            <a:pPr algn="just"/>
            <a:r>
              <a:rPr lang="es-ES" dirty="0" smtClean="0"/>
              <a:t>CONSECUENCIAS SOCIALES: Según </a:t>
            </a:r>
            <a:r>
              <a:rPr lang="es-ES" dirty="0"/>
              <a:t>Martínez (2018) citando a </a:t>
            </a:r>
            <a:r>
              <a:rPr lang="es-ES" dirty="0" err="1"/>
              <a:t>Fairchaild</a:t>
            </a:r>
            <a:r>
              <a:rPr lang="es-ES" dirty="0"/>
              <a:t> (2007) menciona a la </a:t>
            </a:r>
            <a:r>
              <a:rPr lang="es-ES" dirty="0" err="1"/>
              <a:t>objetificación</a:t>
            </a:r>
            <a:r>
              <a:rPr lang="es-ES" dirty="0"/>
              <a:t> de la mujer que conlleva miedo a la violación y </a:t>
            </a:r>
            <a:r>
              <a:rPr lang="es-ES" dirty="0" smtClean="0"/>
              <a:t>restricción </a:t>
            </a:r>
            <a:r>
              <a:rPr lang="es-ES" dirty="0"/>
              <a:t>del </a:t>
            </a:r>
            <a:r>
              <a:rPr lang="es-ES" dirty="0" smtClean="0"/>
              <a:t>movimiento. Asimismo</a:t>
            </a:r>
            <a:r>
              <a:rPr lang="es-ES" dirty="0"/>
              <a:t>, Martínez cita a Falú (2011) </a:t>
            </a:r>
            <a:r>
              <a:rPr lang="es-ES" dirty="0" smtClean="0"/>
              <a:t>refiere limitaciones (Miedo </a:t>
            </a:r>
            <a:r>
              <a:rPr lang="es-ES" dirty="0"/>
              <a:t>de </a:t>
            </a:r>
            <a:r>
              <a:rPr lang="es-ES" dirty="0" smtClean="0"/>
              <a:t>circular; participación social obstaculizada</a:t>
            </a:r>
            <a:r>
              <a:rPr lang="es-ES" dirty="0"/>
              <a:t>; falta de </a:t>
            </a:r>
            <a:r>
              <a:rPr lang="es-ES" dirty="0" smtClean="0"/>
              <a:t>confianza; mundo </a:t>
            </a:r>
            <a:r>
              <a:rPr lang="es-ES" dirty="0"/>
              <a:t>exterior </a:t>
            </a:r>
            <a:r>
              <a:rPr lang="es-ES" dirty="0" smtClean="0"/>
              <a:t>amenazante; </a:t>
            </a:r>
            <a:r>
              <a:rPr lang="es-ES" dirty="0"/>
              <a:t>aislamiento; y obstaculización </a:t>
            </a:r>
            <a:r>
              <a:rPr lang="es-ES" dirty="0" smtClean="0"/>
              <a:t>personal y social).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81" y="2654600"/>
            <a:ext cx="2845981" cy="18961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3" y="5016176"/>
            <a:ext cx="2464319" cy="11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6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 DE VIOLENCIA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895" y="2905789"/>
            <a:ext cx="5805376" cy="36484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En </a:t>
            </a:r>
            <a:r>
              <a:rPr lang="es-ES" dirty="0"/>
              <a:t>la normativa boliviana no existe una legislación vigente acerca del acoso sexual callejero. </a:t>
            </a:r>
            <a:r>
              <a:rPr lang="es-ES" dirty="0" smtClean="0"/>
              <a:t>Sin embargo, en la </a:t>
            </a:r>
            <a:r>
              <a:rPr lang="es-ES" dirty="0"/>
              <a:t>Ley Integral para garantizar a las mujeres una vida libre de </a:t>
            </a:r>
            <a:r>
              <a:rPr lang="es-ES" dirty="0" smtClean="0"/>
              <a:t>violencia </a:t>
            </a:r>
            <a:r>
              <a:rPr lang="es-ES" dirty="0"/>
              <a:t>(Art.7, Ley 348</a:t>
            </a:r>
            <a:r>
              <a:rPr lang="es-ES" dirty="0" smtClean="0"/>
              <a:t>), se asocia con: </a:t>
            </a:r>
          </a:p>
          <a:p>
            <a:pPr algn="just"/>
            <a:r>
              <a:rPr lang="es-ES" dirty="0" smtClean="0"/>
              <a:t>“</a:t>
            </a:r>
            <a:r>
              <a:rPr lang="es-ES" dirty="0"/>
              <a:t>Violencia simbólica y/o encubierta</a:t>
            </a:r>
            <a:r>
              <a:rPr lang="es-ES" dirty="0" smtClean="0"/>
              <a:t>”</a:t>
            </a:r>
          </a:p>
          <a:p>
            <a:pPr algn="just"/>
            <a:r>
              <a:rPr lang="es-ES" dirty="0" smtClean="0"/>
              <a:t>“</a:t>
            </a:r>
            <a:r>
              <a:rPr lang="es-ES" dirty="0"/>
              <a:t>Violencia contra la dignidad, la honra y el nombre” </a:t>
            </a:r>
            <a:endParaRPr lang="es-ES" dirty="0" smtClean="0"/>
          </a:p>
          <a:p>
            <a:pPr algn="just"/>
            <a:r>
              <a:rPr lang="es-ES" dirty="0" smtClean="0"/>
              <a:t>“</a:t>
            </a:r>
            <a:r>
              <a:rPr lang="es-ES" dirty="0"/>
              <a:t>Cualquier otra forma de violencia que dañe la dignidad, integridad, libertad o que viole los derechos de las mujeres</a:t>
            </a:r>
            <a:r>
              <a:rPr lang="es-ES" dirty="0" smtClean="0"/>
              <a:t>”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103" y="3075910"/>
            <a:ext cx="4253909" cy="269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 E HIPÓTESIS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2081" y="2808038"/>
            <a:ext cx="8748077" cy="3592762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Niñas y adolescentes mujeres que han vivido acoso sexual callejero guardan silencio ante esta situación de acoso hacia su persona debido a que son víctimas de violencia simbólica y/o encubierta; violencia contra la dignidad, la honra y el nombre; y cualquier otra forma de violencia que dañe la dignidad, integridad, libertad o que viole los derechos de las mujeres por parte de desconocidos en la calle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El trabajo coordinado de las diferentes instituciones permite que las niñas, las adolescentes y mujeres reconocen las formas de acoso callejero y saben cómo afrontarlo. Asimismo, los hombres, los adolescentes, los niños y la sociedad en general, evitan realizar actos de acoso sexual callejero.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9" y="3541128"/>
            <a:ext cx="2126582" cy="21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GENERAL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1737" y="2603500"/>
            <a:ext cx="10888579" cy="341630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Generar </a:t>
            </a:r>
            <a:r>
              <a:rPr lang="es-ES" dirty="0"/>
              <a:t>mecanismos de coordinación interinstitucional para la realización de campañas de sensibilización y formación que permitan el establecimiento de acciones en contra del acoso sexual callejero, tanto a nivel personal, comunitario e institucional.</a:t>
            </a:r>
          </a:p>
          <a:p>
            <a:pPr algn="just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72" y="3817896"/>
            <a:ext cx="2952750" cy="1552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90" y="3817896"/>
            <a:ext cx="2706101" cy="20295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35" y="462025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8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ESPECÍFICO 1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389" y="2488904"/>
            <a:ext cx="11105148" cy="3416300"/>
          </a:xfrm>
        </p:spPr>
        <p:txBody>
          <a:bodyPr/>
          <a:lstStyle/>
          <a:p>
            <a:r>
              <a:rPr lang="es-ES" dirty="0"/>
              <a:t>Sensibilizar a la sociedad acerca del acoso callejero mediante campañas digitales en redes sociales.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9684"/>
          <a:stretch/>
        </p:blipFill>
        <p:spPr>
          <a:xfrm>
            <a:off x="1439026" y="3536533"/>
            <a:ext cx="2143125" cy="1721268"/>
          </a:xfrm>
          <a:prstGeom prst="rect">
            <a:avLst/>
          </a:prstGeom>
        </p:spPr>
      </p:pic>
      <p:pic>
        <p:nvPicPr>
          <p:cNvPr id="2050" name="Picture 2" descr="Cambios de Algoritmo de Facebook: Últimas Novedades [2018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4" r="25504"/>
          <a:stretch/>
        </p:blipFill>
        <p:spPr bwMode="auto">
          <a:xfrm>
            <a:off x="4132211" y="4028947"/>
            <a:ext cx="1985211" cy="21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26273"/>
          <a:stretch/>
        </p:blipFill>
        <p:spPr>
          <a:xfrm>
            <a:off x="9214825" y="4535987"/>
            <a:ext cx="2099720" cy="1600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b="16697"/>
          <a:stretch/>
        </p:blipFill>
        <p:spPr>
          <a:xfrm>
            <a:off x="6667483" y="3304414"/>
            <a:ext cx="2143125" cy="17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1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ESPECÍFICO 2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1421" y="2603500"/>
            <a:ext cx="11141241" cy="3416300"/>
          </a:xfrm>
        </p:spPr>
        <p:txBody>
          <a:bodyPr/>
          <a:lstStyle/>
          <a:p>
            <a:r>
              <a:rPr lang="es-ES" dirty="0"/>
              <a:t>Prevenir el acoso sexual callejero a través de la realización de talleres de sensibilización en 10 colegios de la ciudad de La Paz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4" y="3798469"/>
            <a:ext cx="2961774" cy="22213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21" y="4034462"/>
            <a:ext cx="2838450" cy="16097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434" y="3798469"/>
            <a:ext cx="3700823" cy="222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5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ESPECÍFICO 3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5484" y="2603500"/>
            <a:ext cx="11032958" cy="3416300"/>
          </a:xfrm>
        </p:spPr>
        <p:txBody>
          <a:bodyPr/>
          <a:lstStyle/>
          <a:p>
            <a:r>
              <a:rPr lang="es-ES" dirty="0"/>
              <a:t>Promover la identificación de las formas de acoso callejero y mecanismos de acción por parte de los estudiantes colegiales mediante talleres y dramatizaciones.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103" y="3898495"/>
            <a:ext cx="2009775" cy="22764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275" y="3898495"/>
            <a:ext cx="3636794" cy="2217557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78504096"/>
              </p:ext>
            </p:extLst>
          </p:nvPr>
        </p:nvGraphicFramePr>
        <p:xfrm>
          <a:off x="1197352" y="3557468"/>
          <a:ext cx="2876884" cy="289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1466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35</TotalTime>
  <Words>803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Sala de reuniones Ion</vt:lpstr>
      <vt:lpstr>ESTRATEGIAS INSTITUCIONALES PARA LA FORMACIÓN ACERCA DEL ACOSO SEXUAL CALLEJERO EN ADOLESCENTES</vt:lpstr>
      <vt:lpstr>INTRODUCCIÓN</vt:lpstr>
      <vt:lpstr>CAUSAS Y CONSECUENCIAS</vt:lpstr>
      <vt:lpstr>TIPO DE VIOLENCIA</vt:lpstr>
      <vt:lpstr>PROBLEMA E HIPÓTESIS </vt:lpstr>
      <vt:lpstr>OBJETIVO GENERAL</vt:lpstr>
      <vt:lpstr>OBJETIVO ESPECÍFICO 1</vt:lpstr>
      <vt:lpstr>OBJETIVO ESPECÍFICO 2</vt:lpstr>
      <vt:lpstr>OBJETIVO ESPECÍFICO 3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INSTITUCIONALES PARA LA FORMACIÓN ACERCA DEL ACOSO SEXUAL CALLEJERO EN ADOLESCENTES</dc:title>
  <dc:creator>HP</dc:creator>
  <cp:lastModifiedBy>HP</cp:lastModifiedBy>
  <cp:revision>4</cp:revision>
  <dcterms:created xsi:type="dcterms:W3CDTF">2022-07-25T05:49:48Z</dcterms:created>
  <dcterms:modified xsi:type="dcterms:W3CDTF">2022-07-25T06:25:17Z</dcterms:modified>
</cp:coreProperties>
</file>